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3" r:id="rId6"/>
    <p:sldId id="274" r:id="rId7"/>
    <p:sldId id="266" r:id="rId8"/>
    <p:sldId id="269" r:id="rId9"/>
    <p:sldId id="271" r:id="rId10"/>
    <p:sldId id="272" r:id="rId11"/>
    <p:sldId id="273"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41"/>
    <p:restoredTop sz="94694"/>
  </p:normalViewPr>
  <p:slideViewPr>
    <p:cSldViewPr snapToGrid="0" snapToObjects="1">
      <p:cViewPr varScale="1">
        <p:scale>
          <a:sx n="44" d="100"/>
          <a:sy n="44" d="100"/>
        </p:scale>
        <p:origin x="734"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B7145-E294-2A4D-B6D1-EC3BBCCD1D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DA332D-3BE3-9C4A-80DC-F7D4D1BB93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CA9CE6-9A20-1C43-89B3-C57DCA57BEEC}"/>
              </a:ext>
            </a:extLst>
          </p:cNvPr>
          <p:cNvSpPr>
            <a:spLocks noGrp="1"/>
          </p:cNvSpPr>
          <p:nvPr>
            <p:ph type="dt" sz="half" idx="10"/>
          </p:nvPr>
        </p:nvSpPr>
        <p:spPr/>
        <p:txBody>
          <a:bodyPr/>
          <a:lstStyle/>
          <a:p>
            <a:fld id="{F9FD6977-379E-144F-B7D1-8424A70C4F68}" type="datetimeFigureOut">
              <a:rPr lang="en-US" smtClean="0"/>
              <a:t>10/13/2021</a:t>
            </a:fld>
            <a:endParaRPr lang="en-US"/>
          </a:p>
        </p:txBody>
      </p:sp>
      <p:sp>
        <p:nvSpPr>
          <p:cNvPr id="5" name="Footer Placeholder 4">
            <a:extLst>
              <a:ext uri="{FF2B5EF4-FFF2-40B4-BE49-F238E27FC236}">
                <a16:creationId xmlns:a16="http://schemas.microsoft.com/office/drawing/2014/main" id="{5EAFF080-A643-2142-AAAF-A553B81D1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F1A91-7CB2-AF45-8319-6620B14BC4AC}"/>
              </a:ext>
            </a:extLst>
          </p:cNvPr>
          <p:cNvSpPr>
            <a:spLocks noGrp="1"/>
          </p:cNvSpPr>
          <p:nvPr>
            <p:ph type="sldNum" sz="quarter" idx="12"/>
          </p:nvPr>
        </p:nvSpPr>
        <p:spPr/>
        <p:txBody>
          <a:bodyPr/>
          <a:lstStyle/>
          <a:p>
            <a:fld id="{610B77BC-E1F2-FE4C-9720-89AD94532E8F}" type="slidenum">
              <a:rPr lang="en-US" smtClean="0"/>
              <a:t>‹#›</a:t>
            </a:fld>
            <a:endParaRPr lang="en-US"/>
          </a:p>
        </p:txBody>
      </p:sp>
    </p:spTree>
    <p:extLst>
      <p:ext uri="{BB962C8B-B14F-4D97-AF65-F5344CB8AC3E}">
        <p14:creationId xmlns:p14="http://schemas.microsoft.com/office/powerpoint/2010/main" val="2792888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6C67-3B58-8940-A58E-C78CCB4623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0EDA0A-F63C-A34F-9082-9760AF2968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F2F0F6-B704-8241-80C8-95DDB8C672E5}"/>
              </a:ext>
            </a:extLst>
          </p:cNvPr>
          <p:cNvSpPr>
            <a:spLocks noGrp="1"/>
          </p:cNvSpPr>
          <p:nvPr>
            <p:ph type="dt" sz="half" idx="10"/>
          </p:nvPr>
        </p:nvSpPr>
        <p:spPr/>
        <p:txBody>
          <a:bodyPr/>
          <a:lstStyle/>
          <a:p>
            <a:fld id="{F9FD6977-379E-144F-B7D1-8424A70C4F68}" type="datetimeFigureOut">
              <a:rPr lang="en-US" smtClean="0"/>
              <a:t>10/13/2021</a:t>
            </a:fld>
            <a:endParaRPr lang="en-US"/>
          </a:p>
        </p:txBody>
      </p:sp>
      <p:sp>
        <p:nvSpPr>
          <p:cNvPr id="5" name="Footer Placeholder 4">
            <a:extLst>
              <a:ext uri="{FF2B5EF4-FFF2-40B4-BE49-F238E27FC236}">
                <a16:creationId xmlns:a16="http://schemas.microsoft.com/office/drawing/2014/main" id="{CE46166C-8078-BA48-A42B-4099B014A5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206C96-9C8E-A643-8283-3E7BF76B33BB}"/>
              </a:ext>
            </a:extLst>
          </p:cNvPr>
          <p:cNvSpPr>
            <a:spLocks noGrp="1"/>
          </p:cNvSpPr>
          <p:nvPr>
            <p:ph type="sldNum" sz="quarter" idx="12"/>
          </p:nvPr>
        </p:nvSpPr>
        <p:spPr/>
        <p:txBody>
          <a:bodyPr/>
          <a:lstStyle/>
          <a:p>
            <a:fld id="{610B77BC-E1F2-FE4C-9720-89AD94532E8F}" type="slidenum">
              <a:rPr lang="en-US" smtClean="0"/>
              <a:t>‹#›</a:t>
            </a:fld>
            <a:endParaRPr lang="en-US"/>
          </a:p>
        </p:txBody>
      </p:sp>
    </p:spTree>
    <p:extLst>
      <p:ext uri="{BB962C8B-B14F-4D97-AF65-F5344CB8AC3E}">
        <p14:creationId xmlns:p14="http://schemas.microsoft.com/office/powerpoint/2010/main" val="1998889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A44277-1F6B-AB4B-82D1-FD01E2B889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499656-F875-4E48-B0E9-3D43F7EC3A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179CE0-699E-0F4A-9C58-DBD9F7274926}"/>
              </a:ext>
            </a:extLst>
          </p:cNvPr>
          <p:cNvSpPr>
            <a:spLocks noGrp="1"/>
          </p:cNvSpPr>
          <p:nvPr>
            <p:ph type="dt" sz="half" idx="10"/>
          </p:nvPr>
        </p:nvSpPr>
        <p:spPr/>
        <p:txBody>
          <a:bodyPr/>
          <a:lstStyle/>
          <a:p>
            <a:fld id="{F9FD6977-379E-144F-B7D1-8424A70C4F68}" type="datetimeFigureOut">
              <a:rPr lang="en-US" smtClean="0"/>
              <a:t>10/13/2021</a:t>
            </a:fld>
            <a:endParaRPr lang="en-US"/>
          </a:p>
        </p:txBody>
      </p:sp>
      <p:sp>
        <p:nvSpPr>
          <p:cNvPr id="5" name="Footer Placeholder 4">
            <a:extLst>
              <a:ext uri="{FF2B5EF4-FFF2-40B4-BE49-F238E27FC236}">
                <a16:creationId xmlns:a16="http://schemas.microsoft.com/office/drawing/2014/main" id="{3AFB7C19-B2D9-A541-B1C0-A9A9A0113F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696420-A6B0-4E43-9ECC-8F396810F0ED}"/>
              </a:ext>
            </a:extLst>
          </p:cNvPr>
          <p:cNvSpPr>
            <a:spLocks noGrp="1"/>
          </p:cNvSpPr>
          <p:nvPr>
            <p:ph type="sldNum" sz="quarter" idx="12"/>
          </p:nvPr>
        </p:nvSpPr>
        <p:spPr/>
        <p:txBody>
          <a:bodyPr/>
          <a:lstStyle/>
          <a:p>
            <a:fld id="{610B77BC-E1F2-FE4C-9720-89AD94532E8F}" type="slidenum">
              <a:rPr lang="en-US" smtClean="0"/>
              <a:t>‹#›</a:t>
            </a:fld>
            <a:endParaRPr lang="en-US"/>
          </a:p>
        </p:txBody>
      </p:sp>
    </p:spTree>
    <p:extLst>
      <p:ext uri="{BB962C8B-B14F-4D97-AF65-F5344CB8AC3E}">
        <p14:creationId xmlns:p14="http://schemas.microsoft.com/office/powerpoint/2010/main" val="1079142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B5978-315E-924D-A5D2-B55BF02DF8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5B289D-577E-B549-8DA5-526A3D7B0D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0A54D9-E9E0-EA46-A8EB-C15C66A19CA0}"/>
              </a:ext>
            </a:extLst>
          </p:cNvPr>
          <p:cNvSpPr>
            <a:spLocks noGrp="1"/>
          </p:cNvSpPr>
          <p:nvPr>
            <p:ph type="dt" sz="half" idx="10"/>
          </p:nvPr>
        </p:nvSpPr>
        <p:spPr/>
        <p:txBody>
          <a:bodyPr/>
          <a:lstStyle/>
          <a:p>
            <a:fld id="{F9FD6977-379E-144F-B7D1-8424A70C4F68}" type="datetimeFigureOut">
              <a:rPr lang="en-US" smtClean="0"/>
              <a:t>10/13/2021</a:t>
            </a:fld>
            <a:endParaRPr lang="en-US"/>
          </a:p>
        </p:txBody>
      </p:sp>
      <p:sp>
        <p:nvSpPr>
          <p:cNvPr id="5" name="Footer Placeholder 4">
            <a:extLst>
              <a:ext uri="{FF2B5EF4-FFF2-40B4-BE49-F238E27FC236}">
                <a16:creationId xmlns:a16="http://schemas.microsoft.com/office/drawing/2014/main" id="{B89294AD-7766-094D-9EF3-5D3CC601B3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C702E6-6A4A-0544-A090-C91912A8C707}"/>
              </a:ext>
            </a:extLst>
          </p:cNvPr>
          <p:cNvSpPr>
            <a:spLocks noGrp="1"/>
          </p:cNvSpPr>
          <p:nvPr>
            <p:ph type="sldNum" sz="quarter" idx="12"/>
          </p:nvPr>
        </p:nvSpPr>
        <p:spPr/>
        <p:txBody>
          <a:bodyPr/>
          <a:lstStyle/>
          <a:p>
            <a:fld id="{610B77BC-E1F2-FE4C-9720-89AD94532E8F}" type="slidenum">
              <a:rPr lang="en-US" smtClean="0"/>
              <a:t>‹#›</a:t>
            </a:fld>
            <a:endParaRPr lang="en-US"/>
          </a:p>
        </p:txBody>
      </p:sp>
    </p:spTree>
    <p:extLst>
      <p:ext uri="{BB962C8B-B14F-4D97-AF65-F5344CB8AC3E}">
        <p14:creationId xmlns:p14="http://schemas.microsoft.com/office/powerpoint/2010/main" val="208074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715E1-4AB1-0542-837B-5195E14318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94E527-F6EB-7E40-85D2-CDE873FB7B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71B9C4-E7B3-694A-ABEF-8A14F75804DB}"/>
              </a:ext>
            </a:extLst>
          </p:cNvPr>
          <p:cNvSpPr>
            <a:spLocks noGrp="1"/>
          </p:cNvSpPr>
          <p:nvPr>
            <p:ph type="dt" sz="half" idx="10"/>
          </p:nvPr>
        </p:nvSpPr>
        <p:spPr/>
        <p:txBody>
          <a:bodyPr/>
          <a:lstStyle/>
          <a:p>
            <a:fld id="{F9FD6977-379E-144F-B7D1-8424A70C4F68}" type="datetimeFigureOut">
              <a:rPr lang="en-US" smtClean="0"/>
              <a:t>10/13/2021</a:t>
            </a:fld>
            <a:endParaRPr lang="en-US"/>
          </a:p>
        </p:txBody>
      </p:sp>
      <p:sp>
        <p:nvSpPr>
          <p:cNvPr id="5" name="Footer Placeholder 4">
            <a:extLst>
              <a:ext uri="{FF2B5EF4-FFF2-40B4-BE49-F238E27FC236}">
                <a16:creationId xmlns:a16="http://schemas.microsoft.com/office/drawing/2014/main" id="{7E8E0F13-9A14-F048-8410-7CA80758BF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C544A7-149A-6542-852F-98BCF80FDA25}"/>
              </a:ext>
            </a:extLst>
          </p:cNvPr>
          <p:cNvSpPr>
            <a:spLocks noGrp="1"/>
          </p:cNvSpPr>
          <p:nvPr>
            <p:ph type="sldNum" sz="quarter" idx="12"/>
          </p:nvPr>
        </p:nvSpPr>
        <p:spPr/>
        <p:txBody>
          <a:bodyPr/>
          <a:lstStyle/>
          <a:p>
            <a:fld id="{610B77BC-E1F2-FE4C-9720-89AD94532E8F}" type="slidenum">
              <a:rPr lang="en-US" smtClean="0"/>
              <a:t>‹#›</a:t>
            </a:fld>
            <a:endParaRPr lang="en-US"/>
          </a:p>
        </p:txBody>
      </p:sp>
    </p:spTree>
    <p:extLst>
      <p:ext uri="{BB962C8B-B14F-4D97-AF65-F5344CB8AC3E}">
        <p14:creationId xmlns:p14="http://schemas.microsoft.com/office/powerpoint/2010/main" val="3464632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0729F-FB23-9B44-BF9C-0184DA6555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310D84-697F-8644-91D1-DB9AEF77FC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61A74B-EAF1-C444-9656-4FCB662337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ED291B-B459-C041-8C80-C9CFDC0DF645}"/>
              </a:ext>
            </a:extLst>
          </p:cNvPr>
          <p:cNvSpPr>
            <a:spLocks noGrp="1"/>
          </p:cNvSpPr>
          <p:nvPr>
            <p:ph type="dt" sz="half" idx="10"/>
          </p:nvPr>
        </p:nvSpPr>
        <p:spPr/>
        <p:txBody>
          <a:bodyPr/>
          <a:lstStyle/>
          <a:p>
            <a:fld id="{F9FD6977-379E-144F-B7D1-8424A70C4F68}" type="datetimeFigureOut">
              <a:rPr lang="en-US" smtClean="0"/>
              <a:t>10/13/2021</a:t>
            </a:fld>
            <a:endParaRPr lang="en-US"/>
          </a:p>
        </p:txBody>
      </p:sp>
      <p:sp>
        <p:nvSpPr>
          <p:cNvPr id="6" name="Footer Placeholder 5">
            <a:extLst>
              <a:ext uri="{FF2B5EF4-FFF2-40B4-BE49-F238E27FC236}">
                <a16:creationId xmlns:a16="http://schemas.microsoft.com/office/drawing/2014/main" id="{975C9A09-A2A0-0944-AA09-7725BB7B48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24DF56-CE90-E549-AF09-918B75A69E8E}"/>
              </a:ext>
            </a:extLst>
          </p:cNvPr>
          <p:cNvSpPr>
            <a:spLocks noGrp="1"/>
          </p:cNvSpPr>
          <p:nvPr>
            <p:ph type="sldNum" sz="quarter" idx="12"/>
          </p:nvPr>
        </p:nvSpPr>
        <p:spPr/>
        <p:txBody>
          <a:bodyPr/>
          <a:lstStyle/>
          <a:p>
            <a:fld id="{610B77BC-E1F2-FE4C-9720-89AD94532E8F}" type="slidenum">
              <a:rPr lang="en-US" smtClean="0"/>
              <a:t>‹#›</a:t>
            </a:fld>
            <a:endParaRPr lang="en-US"/>
          </a:p>
        </p:txBody>
      </p:sp>
    </p:spTree>
    <p:extLst>
      <p:ext uri="{BB962C8B-B14F-4D97-AF65-F5344CB8AC3E}">
        <p14:creationId xmlns:p14="http://schemas.microsoft.com/office/powerpoint/2010/main" val="2098280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10346-187A-5944-AA15-5D01D83CFF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9495AB-9081-BE4B-8923-5734C45F6D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0241C7-ED23-F545-BCEA-7332D68E42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D95E3C-86FB-9849-8C1A-2C300F506F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5CD95F-2CA2-7A4D-B649-C4BF3D9B1A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6AB66C-FF8E-324F-91BE-36204847C629}"/>
              </a:ext>
            </a:extLst>
          </p:cNvPr>
          <p:cNvSpPr>
            <a:spLocks noGrp="1"/>
          </p:cNvSpPr>
          <p:nvPr>
            <p:ph type="dt" sz="half" idx="10"/>
          </p:nvPr>
        </p:nvSpPr>
        <p:spPr/>
        <p:txBody>
          <a:bodyPr/>
          <a:lstStyle/>
          <a:p>
            <a:fld id="{F9FD6977-379E-144F-B7D1-8424A70C4F68}" type="datetimeFigureOut">
              <a:rPr lang="en-US" smtClean="0"/>
              <a:t>10/13/2021</a:t>
            </a:fld>
            <a:endParaRPr lang="en-US"/>
          </a:p>
        </p:txBody>
      </p:sp>
      <p:sp>
        <p:nvSpPr>
          <p:cNvPr id="8" name="Footer Placeholder 7">
            <a:extLst>
              <a:ext uri="{FF2B5EF4-FFF2-40B4-BE49-F238E27FC236}">
                <a16:creationId xmlns:a16="http://schemas.microsoft.com/office/drawing/2014/main" id="{F9886314-A4E2-8748-B8B0-2C42062E7C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9A2B5F-3894-BC44-801B-9E522D78A322}"/>
              </a:ext>
            </a:extLst>
          </p:cNvPr>
          <p:cNvSpPr>
            <a:spLocks noGrp="1"/>
          </p:cNvSpPr>
          <p:nvPr>
            <p:ph type="sldNum" sz="quarter" idx="12"/>
          </p:nvPr>
        </p:nvSpPr>
        <p:spPr/>
        <p:txBody>
          <a:bodyPr/>
          <a:lstStyle/>
          <a:p>
            <a:fld id="{610B77BC-E1F2-FE4C-9720-89AD94532E8F}" type="slidenum">
              <a:rPr lang="en-US" smtClean="0"/>
              <a:t>‹#›</a:t>
            </a:fld>
            <a:endParaRPr lang="en-US"/>
          </a:p>
        </p:txBody>
      </p:sp>
    </p:spTree>
    <p:extLst>
      <p:ext uri="{BB962C8B-B14F-4D97-AF65-F5344CB8AC3E}">
        <p14:creationId xmlns:p14="http://schemas.microsoft.com/office/powerpoint/2010/main" val="1228714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0BDB-CFC1-134D-8480-B9596BD764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6A1C2C-0BB7-D345-B48D-736BC28EC1C4}"/>
              </a:ext>
            </a:extLst>
          </p:cNvPr>
          <p:cNvSpPr>
            <a:spLocks noGrp="1"/>
          </p:cNvSpPr>
          <p:nvPr>
            <p:ph type="dt" sz="half" idx="10"/>
          </p:nvPr>
        </p:nvSpPr>
        <p:spPr/>
        <p:txBody>
          <a:bodyPr/>
          <a:lstStyle/>
          <a:p>
            <a:fld id="{F9FD6977-379E-144F-B7D1-8424A70C4F68}" type="datetimeFigureOut">
              <a:rPr lang="en-US" smtClean="0"/>
              <a:t>10/13/2021</a:t>
            </a:fld>
            <a:endParaRPr lang="en-US"/>
          </a:p>
        </p:txBody>
      </p:sp>
      <p:sp>
        <p:nvSpPr>
          <p:cNvPr id="4" name="Footer Placeholder 3">
            <a:extLst>
              <a:ext uri="{FF2B5EF4-FFF2-40B4-BE49-F238E27FC236}">
                <a16:creationId xmlns:a16="http://schemas.microsoft.com/office/drawing/2014/main" id="{2BF81D0E-0B92-EF41-B667-B49C1212AD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E0F23A-688B-5E4A-853E-45FDAB099359}"/>
              </a:ext>
            </a:extLst>
          </p:cNvPr>
          <p:cNvSpPr>
            <a:spLocks noGrp="1"/>
          </p:cNvSpPr>
          <p:nvPr>
            <p:ph type="sldNum" sz="quarter" idx="12"/>
          </p:nvPr>
        </p:nvSpPr>
        <p:spPr/>
        <p:txBody>
          <a:bodyPr/>
          <a:lstStyle/>
          <a:p>
            <a:fld id="{610B77BC-E1F2-FE4C-9720-89AD94532E8F}" type="slidenum">
              <a:rPr lang="en-US" smtClean="0"/>
              <a:t>‹#›</a:t>
            </a:fld>
            <a:endParaRPr lang="en-US"/>
          </a:p>
        </p:txBody>
      </p:sp>
    </p:spTree>
    <p:extLst>
      <p:ext uri="{BB962C8B-B14F-4D97-AF65-F5344CB8AC3E}">
        <p14:creationId xmlns:p14="http://schemas.microsoft.com/office/powerpoint/2010/main" val="1046787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FF52DC-B2F0-8C42-AE8D-0D98B1779FD8}"/>
              </a:ext>
            </a:extLst>
          </p:cNvPr>
          <p:cNvSpPr>
            <a:spLocks noGrp="1"/>
          </p:cNvSpPr>
          <p:nvPr>
            <p:ph type="dt" sz="half" idx="10"/>
          </p:nvPr>
        </p:nvSpPr>
        <p:spPr/>
        <p:txBody>
          <a:bodyPr/>
          <a:lstStyle/>
          <a:p>
            <a:fld id="{F9FD6977-379E-144F-B7D1-8424A70C4F68}" type="datetimeFigureOut">
              <a:rPr lang="en-US" smtClean="0"/>
              <a:t>10/13/2021</a:t>
            </a:fld>
            <a:endParaRPr lang="en-US"/>
          </a:p>
        </p:txBody>
      </p:sp>
      <p:sp>
        <p:nvSpPr>
          <p:cNvPr id="3" name="Footer Placeholder 2">
            <a:extLst>
              <a:ext uri="{FF2B5EF4-FFF2-40B4-BE49-F238E27FC236}">
                <a16:creationId xmlns:a16="http://schemas.microsoft.com/office/drawing/2014/main" id="{6E010A6E-791E-0F46-A5D8-3E93EDEE58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0FD304-DCA3-ED48-BA9E-3D331E3B9CD0}"/>
              </a:ext>
            </a:extLst>
          </p:cNvPr>
          <p:cNvSpPr>
            <a:spLocks noGrp="1"/>
          </p:cNvSpPr>
          <p:nvPr>
            <p:ph type="sldNum" sz="quarter" idx="12"/>
          </p:nvPr>
        </p:nvSpPr>
        <p:spPr/>
        <p:txBody>
          <a:bodyPr/>
          <a:lstStyle/>
          <a:p>
            <a:fld id="{610B77BC-E1F2-FE4C-9720-89AD94532E8F}" type="slidenum">
              <a:rPr lang="en-US" smtClean="0"/>
              <a:t>‹#›</a:t>
            </a:fld>
            <a:endParaRPr lang="en-US"/>
          </a:p>
        </p:txBody>
      </p:sp>
    </p:spTree>
    <p:extLst>
      <p:ext uri="{BB962C8B-B14F-4D97-AF65-F5344CB8AC3E}">
        <p14:creationId xmlns:p14="http://schemas.microsoft.com/office/powerpoint/2010/main" val="58597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CB431-FF0B-C042-816D-3DC43A50B5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D2B3E9-54FC-5847-BC73-6D5B9AC8DB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5869F3-4282-1D49-A8C6-C4427495BC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1406C8-313F-3647-AC52-245EF947794F}"/>
              </a:ext>
            </a:extLst>
          </p:cNvPr>
          <p:cNvSpPr>
            <a:spLocks noGrp="1"/>
          </p:cNvSpPr>
          <p:nvPr>
            <p:ph type="dt" sz="half" idx="10"/>
          </p:nvPr>
        </p:nvSpPr>
        <p:spPr/>
        <p:txBody>
          <a:bodyPr/>
          <a:lstStyle/>
          <a:p>
            <a:fld id="{F9FD6977-379E-144F-B7D1-8424A70C4F68}" type="datetimeFigureOut">
              <a:rPr lang="en-US" smtClean="0"/>
              <a:t>10/13/2021</a:t>
            </a:fld>
            <a:endParaRPr lang="en-US"/>
          </a:p>
        </p:txBody>
      </p:sp>
      <p:sp>
        <p:nvSpPr>
          <p:cNvPr id="6" name="Footer Placeholder 5">
            <a:extLst>
              <a:ext uri="{FF2B5EF4-FFF2-40B4-BE49-F238E27FC236}">
                <a16:creationId xmlns:a16="http://schemas.microsoft.com/office/drawing/2014/main" id="{D52D3F44-E8F0-F143-A2F1-943D42BCF2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636D7C-B7A8-3243-BE85-CC3112C7E97A}"/>
              </a:ext>
            </a:extLst>
          </p:cNvPr>
          <p:cNvSpPr>
            <a:spLocks noGrp="1"/>
          </p:cNvSpPr>
          <p:nvPr>
            <p:ph type="sldNum" sz="quarter" idx="12"/>
          </p:nvPr>
        </p:nvSpPr>
        <p:spPr/>
        <p:txBody>
          <a:bodyPr/>
          <a:lstStyle/>
          <a:p>
            <a:fld id="{610B77BC-E1F2-FE4C-9720-89AD94532E8F}" type="slidenum">
              <a:rPr lang="en-US" smtClean="0"/>
              <a:t>‹#›</a:t>
            </a:fld>
            <a:endParaRPr lang="en-US"/>
          </a:p>
        </p:txBody>
      </p:sp>
    </p:spTree>
    <p:extLst>
      <p:ext uri="{BB962C8B-B14F-4D97-AF65-F5344CB8AC3E}">
        <p14:creationId xmlns:p14="http://schemas.microsoft.com/office/powerpoint/2010/main" val="622201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E5F68-C2ED-8545-86EB-CF96AE4897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9E5699-41CA-A048-B6BD-5AD12057BA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246507-52E0-5940-9D6E-43479B2A0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DC970A-C152-EA4E-B51A-A25999C447C2}"/>
              </a:ext>
            </a:extLst>
          </p:cNvPr>
          <p:cNvSpPr>
            <a:spLocks noGrp="1"/>
          </p:cNvSpPr>
          <p:nvPr>
            <p:ph type="dt" sz="half" idx="10"/>
          </p:nvPr>
        </p:nvSpPr>
        <p:spPr/>
        <p:txBody>
          <a:bodyPr/>
          <a:lstStyle/>
          <a:p>
            <a:fld id="{F9FD6977-379E-144F-B7D1-8424A70C4F68}" type="datetimeFigureOut">
              <a:rPr lang="en-US" smtClean="0"/>
              <a:t>10/13/2021</a:t>
            </a:fld>
            <a:endParaRPr lang="en-US"/>
          </a:p>
        </p:txBody>
      </p:sp>
      <p:sp>
        <p:nvSpPr>
          <p:cNvPr id="6" name="Footer Placeholder 5">
            <a:extLst>
              <a:ext uri="{FF2B5EF4-FFF2-40B4-BE49-F238E27FC236}">
                <a16:creationId xmlns:a16="http://schemas.microsoft.com/office/drawing/2014/main" id="{BA77B7F2-7EE1-764E-8B47-1BE61D0C63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79936C-8977-8C41-9381-DB9B441C88DE}"/>
              </a:ext>
            </a:extLst>
          </p:cNvPr>
          <p:cNvSpPr>
            <a:spLocks noGrp="1"/>
          </p:cNvSpPr>
          <p:nvPr>
            <p:ph type="sldNum" sz="quarter" idx="12"/>
          </p:nvPr>
        </p:nvSpPr>
        <p:spPr/>
        <p:txBody>
          <a:bodyPr/>
          <a:lstStyle/>
          <a:p>
            <a:fld id="{610B77BC-E1F2-FE4C-9720-89AD94532E8F}" type="slidenum">
              <a:rPr lang="en-US" smtClean="0"/>
              <a:t>‹#›</a:t>
            </a:fld>
            <a:endParaRPr lang="en-US"/>
          </a:p>
        </p:txBody>
      </p:sp>
    </p:spTree>
    <p:extLst>
      <p:ext uri="{BB962C8B-B14F-4D97-AF65-F5344CB8AC3E}">
        <p14:creationId xmlns:p14="http://schemas.microsoft.com/office/powerpoint/2010/main" val="4203275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51C41D-E086-7846-8DC7-678A9EA99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617285-8406-D146-BACF-F96F23BF22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AE6DC6-8009-214B-B966-D28FEE6FC6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FD6977-379E-144F-B7D1-8424A70C4F68}" type="datetimeFigureOut">
              <a:rPr lang="en-US" smtClean="0"/>
              <a:t>10/13/2021</a:t>
            </a:fld>
            <a:endParaRPr lang="en-US"/>
          </a:p>
        </p:txBody>
      </p:sp>
      <p:sp>
        <p:nvSpPr>
          <p:cNvPr id="5" name="Footer Placeholder 4">
            <a:extLst>
              <a:ext uri="{FF2B5EF4-FFF2-40B4-BE49-F238E27FC236}">
                <a16:creationId xmlns:a16="http://schemas.microsoft.com/office/drawing/2014/main" id="{08622269-7287-C548-9254-84AE269C89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C9FAC1-54D2-9947-B98D-CCCF0A7002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0B77BC-E1F2-FE4C-9720-89AD94532E8F}" type="slidenum">
              <a:rPr lang="en-US" smtClean="0"/>
              <a:t>‹#›</a:t>
            </a:fld>
            <a:endParaRPr lang="en-US"/>
          </a:p>
        </p:txBody>
      </p:sp>
    </p:spTree>
    <p:extLst>
      <p:ext uri="{BB962C8B-B14F-4D97-AF65-F5344CB8AC3E}">
        <p14:creationId xmlns:p14="http://schemas.microsoft.com/office/powerpoint/2010/main" val="183885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pkitten.blogspot.com/2014/05/inventiveness-and-incontinence-barrage.html?m=0"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hatislove-2010.blogspot.com/2012/02/dont-ignore-warning-signs-of-child.html"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A0585-E88B-DB4A-A060-9AE24D8880B2}"/>
              </a:ext>
            </a:extLst>
          </p:cNvPr>
          <p:cNvSpPr>
            <a:spLocks noGrp="1"/>
          </p:cNvSpPr>
          <p:nvPr>
            <p:ph type="ctrTitle"/>
          </p:nvPr>
        </p:nvSpPr>
        <p:spPr>
          <a:xfrm>
            <a:off x="7464614" y="1783959"/>
            <a:ext cx="4087306" cy="2889114"/>
          </a:xfrm>
        </p:spPr>
        <p:txBody>
          <a:bodyPr anchor="b">
            <a:normAutofit fontScale="90000"/>
          </a:bodyPr>
          <a:lstStyle/>
          <a:p>
            <a:pPr algn="l"/>
            <a:br>
              <a:rPr lang="en-GB" sz="2200" b="1" u="sng" dirty="0"/>
            </a:br>
            <a:br>
              <a:rPr lang="en-GB" sz="2200" b="1" u="sng" dirty="0"/>
            </a:br>
            <a:br>
              <a:rPr lang="en-GB" sz="2200" b="1" u="sng" dirty="0"/>
            </a:br>
            <a:br>
              <a:rPr lang="en-GB" sz="2200" b="1" u="sng" dirty="0"/>
            </a:br>
            <a:br>
              <a:rPr lang="en-GB" sz="2200" b="1" u="sng" dirty="0"/>
            </a:br>
            <a:br>
              <a:rPr lang="en-GB" sz="2200" b="1" u="sng" dirty="0"/>
            </a:br>
            <a:r>
              <a:rPr lang="en-GB" sz="4400" b="1" dirty="0">
                <a:latin typeface="+mn-lt"/>
                <a:cs typeface="Times New Roman" panose="02020603050405020304" pitchFamily="18" charset="0"/>
              </a:rPr>
              <a:t>When expert evidence goes wrong</a:t>
            </a:r>
            <a:br>
              <a:rPr lang="en-GB" sz="4400" b="1" dirty="0">
                <a:latin typeface="+mn-lt"/>
                <a:cs typeface="Times New Roman" panose="02020603050405020304" pitchFamily="18" charset="0"/>
              </a:rPr>
            </a:br>
            <a:br>
              <a:rPr lang="en-GB" sz="4400" b="1" dirty="0">
                <a:latin typeface="+mn-lt"/>
                <a:cs typeface="Times New Roman" panose="02020603050405020304" pitchFamily="18" charset="0"/>
              </a:rPr>
            </a:br>
            <a:r>
              <a:rPr lang="en-GB" sz="4400" b="1" dirty="0">
                <a:latin typeface="+mn-lt"/>
                <a:cs typeface="Times New Roman" panose="02020603050405020304" pitchFamily="18" charset="0"/>
              </a:rPr>
              <a:t>Lessons from the case law </a:t>
            </a:r>
            <a:br>
              <a:rPr lang="en-GB" sz="4400" dirty="0">
                <a:latin typeface="+mn-lt"/>
                <a:cs typeface="Times New Roman" panose="02020603050405020304" pitchFamily="18" charset="0"/>
              </a:rPr>
            </a:br>
            <a:endParaRPr lang="en-US" sz="4400" dirty="0">
              <a:latin typeface="+mn-lt"/>
              <a:cs typeface="Times New Roman" panose="02020603050405020304" pitchFamily="18" charset="0"/>
            </a:endParaRPr>
          </a:p>
        </p:txBody>
      </p:sp>
      <p:sp>
        <p:nvSpPr>
          <p:cNvPr id="3" name="Subtitle 2">
            <a:extLst>
              <a:ext uri="{FF2B5EF4-FFF2-40B4-BE49-F238E27FC236}">
                <a16:creationId xmlns:a16="http://schemas.microsoft.com/office/drawing/2014/main" id="{9D9D4D0E-8ECA-9D46-9811-7BF1C0E4D5EF}"/>
              </a:ext>
            </a:extLst>
          </p:cNvPr>
          <p:cNvSpPr>
            <a:spLocks noGrp="1"/>
          </p:cNvSpPr>
          <p:nvPr>
            <p:ph type="subTitle" idx="1"/>
          </p:nvPr>
        </p:nvSpPr>
        <p:spPr>
          <a:xfrm>
            <a:off x="7464612" y="4750893"/>
            <a:ext cx="4087305" cy="1534293"/>
          </a:xfrm>
        </p:spPr>
        <p:txBody>
          <a:bodyPr anchor="t">
            <a:noAutofit/>
          </a:bodyPr>
          <a:lstStyle/>
          <a:p>
            <a:pPr algn="l"/>
            <a:r>
              <a:rPr lang="en-US" b="1" dirty="0">
                <a:cs typeface="Times New Roman" panose="02020603050405020304" pitchFamily="18" charset="0"/>
              </a:rPr>
              <a:t>Sharon Segal</a:t>
            </a:r>
          </a:p>
          <a:p>
            <a:pPr algn="l"/>
            <a:r>
              <a:rPr lang="en-US" sz="2000" b="1" i="1" dirty="0">
                <a:cs typeface="Times New Roman" panose="02020603050405020304" pitchFamily="18" charset="0"/>
              </a:rPr>
              <a:t>Barrister 1GC Family Law</a:t>
            </a:r>
          </a:p>
          <a:p>
            <a:pPr algn="l"/>
            <a:r>
              <a:rPr lang="en-GB" sz="2000" b="1" i="1" dirty="0">
                <a:cs typeface="Times New Roman" panose="02020603050405020304" pitchFamily="18" charset="0"/>
              </a:rPr>
              <a:t>Experts in the Family Justice System (EFJS) Committee</a:t>
            </a:r>
            <a:endParaRPr lang="en-GB" sz="2000" i="1" dirty="0">
              <a:cs typeface="Times New Roman" panose="02020603050405020304" pitchFamily="18" charset="0"/>
            </a:endParaRPr>
          </a:p>
          <a:p>
            <a:pPr algn="l"/>
            <a:endParaRPr lang="en-US" sz="2000" b="1" i="1" dirty="0"/>
          </a:p>
        </p:txBody>
      </p:sp>
      <p:sp>
        <p:nvSpPr>
          <p:cNvPr id="25" name="Freeform: Shape 24">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DFB97D4E-61A9-C145-BCCF-E820406CA03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3566" r="4788"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1182672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E931A-C86F-BD4C-A7CE-3E969214F562}"/>
              </a:ext>
            </a:extLst>
          </p:cNvPr>
          <p:cNvSpPr>
            <a:spLocks noGrp="1"/>
          </p:cNvSpPr>
          <p:nvPr>
            <p:ph type="title"/>
          </p:nvPr>
        </p:nvSpPr>
        <p:spPr/>
        <p:txBody>
          <a:bodyPr/>
          <a:lstStyle/>
          <a:p>
            <a:r>
              <a:rPr lang="en-US" b="1" dirty="0"/>
              <a:t>Scientific prejudice?</a:t>
            </a:r>
          </a:p>
        </p:txBody>
      </p:sp>
      <p:sp>
        <p:nvSpPr>
          <p:cNvPr id="3" name="Content Placeholder 2">
            <a:extLst>
              <a:ext uri="{FF2B5EF4-FFF2-40B4-BE49-F238E27FC236}">
                <a16:creationId xmlns:a16="http://schemas.microsoft.com/office/drawing/2014/main" id="{A9EE0E06-C482-C648-8FED-456E10E1F96E}"/>
              </a:ext>
            </a:extLst>
          </p:cNvPr>
          <p:cNvSpPr>
            <a:spLocks noGrp="1"/>
          </p:cNvSpPr>
          <p:nvPr>
            <p:ph idx="1"/>
          </p:nvPr>
        </p:nvSpPr>
        <p:spPr/>
        <p:txBody>
          <a:bodyPr>
            <a:normAutofit fontScale="25000" lnSpcReduction="20000"/>
          </a:bodyPr>
          <a:lstStyle/>
          <a:p>
            <a:pPr marL="0" indent="0" fontAlgn="base">
              <a:buNone/>
            </a:pPr>
            <a:r>
              <a:rPr lang="en-GB" sz="9600" b="1" i="1" dirty="0"/>
              <a:t>A Local Authority v S </a:t>
            </a:r>
            <a:r>
              <a:rPr lang="en-GB" sz="9600" dirty="0"/>
              <a:t>[2010] 1 FLR 1560 </a:t>
            </a:r>
          </a:p>
          <a:p>
            <a:pPr fontAlgn="base"/>
            <a:r>
              <a:rPr lang="en-GB" sz="10400" b="1" dirty="0"/>
              <a:t>In considering whether these experts had developed a scientific prejudice </a:t>
            </a:r>
            <a:r>
              <a:rPr lang="en-GB" sz="10400" dirty="0"/>
              <a:t>the court had to consider whether the experts' respective beliefs: (</a:t>
            </a:r>
            <a:r>
              <a:rPr lang="en-GB" sz="10400" dirty="0" err="1"/>
              <a:t>i</a:t>
            </a:r>
            <a:r>
              <a:rPr lang="en-GB" sz="10400" dirty="0"/>
              <a:t>) in Geddes III, and (ii) that trauma might only be regarded as likely causation where the triad was accompanied by additional external injury (or alternatively a witness), had led to their convictions overwhelming their forensic analysis of the case. To determine that issue </a:t>
            </a:r>
            <a:r>
              <a:rPr lang="en-GB" sz="10400" b="1" dirty="0"/>
              <a:t>the court had to consider: (</a:t>
            </a:r>
            <a:r>
              <a:rPr lang="en-GB" sz="10400" b="1" dirty="0" err="1"/>
              <a:t>i</a:t>
            </a:r>
            <a:r>
              <a:rPr lang="en-GB" sz="10400" b="1" dirty="0"/>
              <a:t>) the experts' use of research material; (ii) their willingness to defer to experts in another field, including their acceptance of the importance of confining their respective opinion to their own expertise; and (iii) the importance in any forensic examination of factual accuracy </a:t>
            </a:r>
          </a:p>
          <a:p>
            <a:pPr fontAlgn="base"/>
            <a:r>
              <a:rPr lang="en-GB" sz="10400" dirty="0"/>
              <a:t>The courts relied upon the professionalism and rigor of experts; that meant not only drawing the court's attention to research that was contrary to their own view, but rigorous use of research papers. </a:t>
            </a:r>
          </a:p>
          <a:p>
            <a:endParaRPr lang="en-US" dirty="0"/>
          </a:p>
        </p:txBody>
      </p:sp>
    </p:spTree>
    <p:extLst>
      <p:ext uri="{BB962C8B-B14F-4D97-AF65-F5344CB8AC3E}">
        <p14:creationId xmlns:p14="http://schemas.microsoft.com/office/powerpoint/2010/main" val="3734567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D5BB-D65E-6449-9E3E-DF2417FCBEAE}"/>
              </a:ext>
            </a:extLst>
          </p:cNvPr>
          <p:cNvSpPr>
            <a:spLocks noGrp="1"/>
          </p:cNvSpPr>
          <p:nvPr>
            <p:ph type="title"/>
          </p:nvPr>
        </p:nvSpPr>
        <p:spPr/>
        <p:txBody>
          <a:bodyPr/>
          <a:lstStyle/>
          <a:p>
            <a:r>
              <a:rPr lang="en-US" b="1" dirty="0"/>
              <a:t>Scientific prejudice?</a:t>
            </a:r>
            <a:endParaRPr lang="en-US" dirty="0"/>
          </a:p>
        </p:txBody>
      </p:sp>
      <p:sp>
        <p:nvSpPr>
          <p:cNvPr id="3" name="Content Placeholder 2">
            <a:extLst>
              <a:ext uri="{FF2B5EF4-FFF2-40B4-BE49-F238E27FC236}">
                <a16:creationId xmlns:a16="http://schemas.microsoft.com/office/drawing/2014/main" id="{E2EE37E4-2EA2-F342-9B38-A12E3A8B5B7E}"/>
              </a:ext>
            </a:extLst>
          </p:cNvPr>
          <p:cNvSpPr>
            <a:spLocks noGrp="1"/>
          </p:cNvSpPr>
          <p:nvPr>
            <p:ph idx="1"/>
          </p:nvPr>
        </p:nvSpPr>
        <p:spPr>
          <a:xfrm>
            <a:off x="838200" y="1414130"/>
            <a:ext cx="10515600" cy="4762833"/>
          </a:xfrm>
        </p:spPr>
        <p:txBody>
          <a:bodyPr>
            <a:normAutofit fontScale="25000" lnSpcReduction="20000"/>
          </a:bodyPr>
          <a:lstStyle/>
          <a:p>
            <a:pPr algn="just" fontAlgn="base"/>
            <a:r>
              <a:rPr lang="en-GB" sz="10000" b="1" dirty="0">
                <a:solidFill>
                  <a:prstClr val="black"/>
                </a:solidFill>
              </a:rPr>
              <a:t>It was crucial in cases involving an allegation of shaking, which were inevitably and necessarily multi-disciplinary in approach, that each expert kept within the bounds of their own expertise and worked in a collaborative way with the other experts to see if a diagnosis could be reached</a:t>
            </a:r>
            <a:r>
              <a:rPr lang="en-GB" sz="10000" dirty="0">
                <a:solidFill>
                  <a:prstClr val="black"/>
                </a:solidFill>
              </a:rPr>
              <a:t>. Each expert must defer to the expertise of others more qualified to comment on certain areas, and must do so not grudgingly or reluctantly, but in ready acknowledgement of the greater expertise and knowledge that other specialists might have in relation to certain aspects of the case. </a:t>
            </a:r>
          </a:p>
          <a:p>
            <a:pPr algn="just" fontAlgn="base"/>
            <a:r>
              <a:rPr lang="en-GB" sz="10000" dirty="0">
                <a:solidFill>
                  <a:prstClr val="black"/>
                </a:solidFill>
              </a:rPr>
              <a:t>It was of the utmost importance that all experts, whether mainstream or not, read all the papers, and where they had to rely on raw data, that they checked its veracity and accuracy in the medical notes; fairness to the parties demanded, as a basic premise, that experts be accurate in their use of source material. </a:t>
            </a:r>
          </a:p>
          <a:p>
            <a:pPr algn="just" fontAlgn="base"/>
            <a:r>
              <a:rPr lang="en-GB" sz="10000" dirty="0">
                <a:solidFill>
                  <a:prstClr val="black"/>
                </a:solidFill>
              </a:rPr>
              <a:t>No criticism was made of the fact that the two experts did not hold mainstream views, but a rigorous forensic analysis was required in care proceedings: both experts had developed a scientific prejudice, and one of them had permitted her convictions to lead her analysis</a:t>
            </a:r>
          </a:p>
          <a:p>
            <a:endParaRPr lang="en-US" dirty="0"/>
          </a:p>
        </p:txBody>
      </p:sp>
    </p:spTree>
    <p:extLst>
      <p:ext uri="{BB962C8B-B14F-4D97-AF65-F5344CB8AC3E}">
        <p14:creationId xmlns:p14="http://schemas.microsoft.com/office/powerpoint/2010/main" val="158653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F93619-3B75-1149-8235-36B048E02442}"/>
              </a:ext>
            </a:extLst>
          </p:cNvPr>
          <p:cNvSpPr>
            <a:spLocks noGrp="1"/>
          </p:cNvSpPr>
          <p:nvPr>
            <p:ph type="title"/>
          </p:nvPr>
        </p:nvSpPr>
        <p:spPr>
          <a:xfrm>
            <a:off x="7255564" y="834888"/>
            <a:ext cx="4314645" cy="1268958"/>
          </a:xfrm>
        </p:spPr>
        <p:txBody>
          <a:bodyPr anchor="b">
            <a:normAutofit/>
          </a:bodyPr>
          <a:lstStyle/>
          <a:p>
            <a:endParaRPr lang="en-US" sz="3200" dirty="0"/>
          </a:p>
        </p:txBody>
      </p:sp>
      <p:pic>
        <p:nvPicPr>
          <p:cNvPr id="6" name="Picture 6" descr="Calendar&#10;&#10;Description automatically generated">
            <a:extLst>
              <a:ext uri="{FF2B5EF4-FFF2-40B4-BE49-F238E27FC236}">
                <a16:creationId xmlns:a16="http://schemas.microsoft.com/office/drawing/2014/main" id="{1E44CFD8-FB05-ED4D-861A-2D5011DDFAD9}"/>
              </a:ext>
            </a:extLst>
          </p:cNvPr>
          <p:cNvPicPr>
            <a:picLocks noChangeAspect="1"/>
          </p:cNvPicPr>
          <p:nvPr/>
        </p:nvPicPr>
        <p:blipFill rotWithShape="1">
          <a:blip r:embed="rId2">
            <a:extLst>
              <a:ext uri="{28A0092B-C50C-407E-A947-70E740481C1C}">
                <a14:useLocalDpi xmlns:a14="http://schemas.microsoft.com/office/drawing/2010/main" val="0"/>
              </a:ext>
            </a:extLst>
          </a:blip>
          <a:srcRect l="7462" r="7812" b="1"/>
          <a:stretch/>
        </p:blipFill>
        <p:spPr bwMode="auto">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noFill/>
          <a:effectLst>
            <a:outerShdw blurRad="50800" dist="38100" algn="l" rotWithShape="0">
              <a:schemeClr val="bg1">
                <a:lumMod val="85000"/>
                <a:alpha val="3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3">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73A3B708-A55E-C347-8D7A-88CCC6BBDC38}"/>
              </a:ext>
            </a:extLst>
          </p:cNvPr>
          <p:cNvSpPr>
            <a:spLocks noGrp="1"/>
          </p:cNvSpPr>
          <p:nvPr>
            <p:ph idx="1"/>
          </p:nvPr>
        </p:nvSpPr>
        <p:spPr>
          <a:xfrm>
            <a:off x="7255563" y="2557587"/>
            <a:ext cx="4314645" cy="3717317"/>
          </a:xfrm>
        </p:spPr>
        <p:txBody>
          <a:bodyPr anchor="t">
            <a:normAutofit/>
          </a:bodyPr>
          <a:lstStyle/>
          <a:p>
            <a:pPr marL="0" indent="0">
              <a:buNone/>
            </a:pPr>
            <a:r>
              <a:rPr lang="en-US" sz="2400" dirty="0"/>
              <a:t>Thank you for listening</a:t>
            </a:r>
          </a:p>
          <a:p>
            <a:pPr marL="0" indent="0">
              <a:buNone/>
            </a:pPr>
            <a:endParaRPr lang="en-US" sz="2400" dirty="0"/>
          </a:p>
          <a:p>
            <a:pPr marL="0" indent="0">
              <a:buNone/>
            </a:pPr>
            <a:r>
              <a:rPr lang="en-US" sz="2400" dirty="0"/>
              <a:t>Sharon Segal</a:t>
            </a:r>
          </a:p>
          <a:p>
            <a:pPr marL="0" indent="0">
              <a:buNone/>
            </a:pPr>
            <a:r>
              <a:rPr lang="en-US" sz="2400" dirty="0"/>
              <a:t>segal@1gc.com</a:t>
            </a:r>
          </a:p>
        </p:txBody>
      </p:sp>
    </p:spTree>
    <p:extLst>
      <p:ext uri="{BB962C8B-B14F-4D97-AF65-F5344CB8AC3E}">
        <p14:creationId xmlns:p14="http://schemas.microsoft.com/office/powerpoint/2010/main" val="70802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EA28BA-A36C-B747-A545-E97AA1E804C8}"/>
              </a:ext>
            </a:extLst>
          </p:cNvPr>
          <p:cNvSpPr>
            <a:spLocks noGrp="1"/>
          </p:cNvSpPr>
          <p:nvPr>
            <p:ph idx="1"/>
          </p:nvPr>
        </p:nvSpPr>
        <p:spPr>
          <a:xfrm>
            <a:off x="838200" y="463826"/>
            <a:ext cx="10677939" cy="5713137"/>
          </a:xfrm>
        </p:spPr>
        <p:txBody>
          <a:bodyPr>
            <a:normAutofit fontScale="85000" lnSpcReduction="20000"/>
          </a:bodyPr>
          <a:lstStyle/>
          <a:p>
            <a:pPr marL="0" indent="0">
              <a:buNone/>
            </a:pPr>
            <a:endParaRPr lang="en-GB" sz="1700" dirty="0"/>
          </a:p>
          <a:p>
            <a:pPr marL="0" indent="0">
              <a:buNone/>
            </a:pPr>
            <a:r>
              <a:rPr lang="en-GB" sz="7100" dirty="0">
                <a:solidFill>
                  <a:srgbClr val="00B050"/>
                </a:solidFill>
              </a:rPr>
              <a:t>✓</a:t>
            </a:r>
          </a:p>
          <a:p>
            <a:r>
              <a:rPr lang="en-GB" sz="4800" dirty="0">
                <a:cs typeface="Times New Roman" panose="02020603050405020304" pitchFamily="18" charset="0"/>
              </a:rPr>
              <a:t>Considers all material facts in reaching conclusions</a:t>
            </a:r>
          </a:p>
          <a:p>
            <a:pPr lvl="0"/>
            <a:r>
              <a:rPr lang="en-GB" sz="4800" dirty="0">
                <a:cs typeface="Times New Roman" panose="02020603050405020304" pitchFamily="18" charset="0"/>
              </a:rPr>
              <a:t>Is objectively justified </a:t>
            </a:r>
          </a:p>
          <a:p>
            <a:pPr lvl="0"/>
            <a:r>
              <a:rPr lang="en-GB" sz="4800" dirty="0">
                <a:cs typeface="Times New Roman" panose="02020603050405020304" pitchFamily="18" charset="0"/>
              </a:rPr>
              <a:t>Is properly researched </a:t>
            </a:r>
          </a:p>
          <a:p>
            <a:pPr lvl="0"/>
            <a:r>
              <a:rPr lang="en-GB" sz="4800" dirty="0">
                <a:cs typeface="Times New Roman" panose="02020603050405020304" pitchFamily="18" charset="0"/>
              </a:rPr>
              <a:t>Considers all material facts which could detract from their concluded opinion </a:t>
            </a:r>
          </a:p>
          <a:p>
            <a:pPr lvl="0"/>
            <a:r>
              <a:rPr lang="en-GB" sz="4800" dirty="0">
                <a:cs typeface="Times New Roman" panose="02020603050405020304" pitchFamily="18" charset="0"/>
              </a:rPr>
              <a:t>Falls within the expert’s competence</a:t>
            </a:r>
          </a:p>
          <a:p>
            <a:pPr marL="0" indent="0">
              <a:buNone/>
            </a:pPr>
            <a:r>
              <a:rPr lang="en-GB" sz="4800" dirty="0">
                <a:latin typeface="Times New Roman" panose="02020603050405020304" pitchFamily="18" charset="0"/>
                <a:cs typeface="Times New Roman" panose="02020603050405020304" pitchFamily="18" charset="0"/>
              </a:rPr>
              <a:t> </a:t>
            </a:r>
          </a:p>
          <a:p>
            <a:endParaRPr lang="en-US" sz="1700" dirty="0"/>
          </a:p>
        </p:txBody>
      </p:sp>
    </p:spTree>
    <p:extLst>
      <p:ext uri="{BB962C8B-B14F-4D97-AF65-F5344CB8AC3E}">
        <p14:creationId xmlns:p14="http://schemas.microsoft.com/office/powerpoint/2010/main" val="2938854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E62DD-0F8C-274B-8323-1521FC830010}"/>
              </a:ext>
            </a:extLst>
          </p:cNvPr>
          <p:cNvSpPr>
            <a:spLocks noGrp="1"/>
          </p:cNvSpPr>
          <p:nvPr>
            <p:ph type="title"/>
          </p:nvPr>
        </p:nvSpPr>
        <p:spPr/>
        <p:txBody>
          <a:bodyPr/>
          <a:lstStyle/>
          <a:p>
            <a:r>
              <a:rPr lang="en-GB" b="1" dirty="0">
                <a:latin typeface="+mn-lt"/>
                <a:cs typeface="Times New Roman" panose="02020603050405020304" pitchFamily="18" charset="0"/>
              </a:rPr>
              <a:t>When expert evidence goes wrong</a:t>
            </a:r>
            <a:endParaRPr lang="en-US" dirty="0">
              <a:latin typeface="+mn-lt"/>
              <a:cs typeface="Times New Roman" panose="02020603050405020304" pitchFamily="18" charset="0"/>
            </a:endParaRPr>
          </a:p>
        </p:txBody>
      </p:sp>
      <p:sp>
        <p:nvSpPr>
          <p:cNvPr id="3" name="Content Placeholder 2">
            <a:extLst>
              <a:ext uri="{FF2B5EF4-FFF2-40B4-BE49-F238E27FC236}">
                <a16:creationId xmlns:a16="http://schemas.microsoft.com/office/drawing/2014/main" id="{3427B455-451E-6543-A080-C4DE0F5EC88E}"/>
              </a:ext>
            </a:extLst>
          </p:cNvPr>
          <p:cNvSpPr>
            <a:spLocks noGrp="1"/>
          </p:cNvSpPr>
          <p:nvPr>
            <p:ph idx="1"/>
          </p:nvPr>
        </p:nvSpPr>
        <p:spPr/>
        <p:txBody>
          <a:bodyPr>
            <a:normAutofit/>
          </a:bodyPr>
          <a:lstStyle/>
          <a:p>
            <a:pPr marL="742950" indent="-742950">
              <a:buFont typeface="+mj-lt"/>
              <a:buAutoNum type="arabicPeriod"/>
            </a:pPr>
            <a:endParaRPr lang="en-GB" sz="4400" dirty="0"/>
          </a:p>
          <a:p>
            <a:pPr marL="742950" indent="-742950">
              <a:buFont typeface="+mj-lt"/>
              <a:buAutoNum type="arabicPeriod"/>
            </a:pPr>
            <a:r>
              <a:rPr lang="en-GB" sz="4400" dirty="0">
                <a:cs typeface="Times New Roman" panose="02020603050405020304" pitchFamily="18" charset="0"/>
              </a:rPr>
              <a:t>Basic errors</a:t>
            </a:r>
          </a:p>
          <a:p>
            <a:pPr marL="742950" indent="-742950">
              <a:buFont typeface="+mj-lt"/>
              <a:buAutoNum type="arabicPeriod"/>
            </a:pPr>
            <a:r>
              <a:rPr lang="en-GB" sz="4400" dirty="0">
                <a:cs typeface="Times New Roman" panose="02020603050405020304" pitchFamily="18" charset="0"/>
              </a:rPr>
              <a:t>Analysis</a:t>
            </a:r>
          </a:p>
          <a:p>
            <a:pPr marL="742950" indent="-742950">
              <a:buFont typeface="+mj-lt"/>
              <a:buAutoNum type="arabicPeriod"/>
            </a:pPr>
            <a:r>
              <a:rPr lang="en-GB" sz="4400" dirty="0">
                <a:cs typeface="Times New Roman" panose="02020603050405020304" pitchFamily="18" charset="0"/>
              </a:rPr>
              <a:t>The dogmatic expert</a:t>
            </a:r>
          </a:p>
          <a:p>
            <a:pPr marL="0" indent="0">
              <a:buNone/>
            </a:pPr>
            <a:endParaRPr lang="en-US" dirty="0"/>
          </a:p>
        </p:txBody>
      </p:sp>
      <p:pic>
        <p:nvPicPr>
          <p:cNvPr id="5" name="Picture 4" descr="Icon&#10;&#10;Description automatically generated">
            <a:extLst>
              <a:ext uri="{FF2B5EF4-FFF2-40B4-BE49-F238E27FC236}">
                <a16:creationId xmlns:a16="http://schemas.microsoft.com/office/drawing/2014/main" id="{8D26905A-FEB9-D840-AF4D-ECA321C4433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128000" y="3101975"/>
            <a:ext cx="4064000" cy="3390900"/>
          </a:xfrm>
          <a:prstGeom prst="rect">
            <a:avLst/>
          </a:prstGeom>
        </p:spPr>
      </p:pic>
    </p:spTree>
    <p:extLst>
      <p:ext uri="{BB962C8B-B14F-4D97-AF65-F5344CB8AC3E}">
        <p14:creationId xmlns:p14="http://schemas.microsoft.com/office/powerpoint/2010/main" val="3653909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linedrawing&#10;&#10;Description automatically generated">
            <a:extLst>
              <a:ext uri="{FF2B5EF4-FFF2-40B4-BE49-F238E27FC236}">
                <a16:creationId xmlns:a16="http://schemas.microsoft.com/office/drawing/2014/main" id="{11C7DEFF-9D7F-DE41-A477-413B0EADD7EC}"/>
              </a:ext>
            </a:extLst>
          </p:cNvPr>
          <p:cNvPicPr>
            <a:picLocks noChangeAspect="1"/>
          </p:cNvPicPr>
          <p:nvPr/>
        </p:nvPicPr>
        <p:blipFill rotWithShape="1">
          <a:blip r:embed="rId2">
            <a:alphaModFix/>
          </a:blip>
          <a:srcRect l="21389" r="19479" b="-1"/>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BEB7E4FB-B997-E84E-A61D-E5370A36E5DC}"/>
              </a:ext>
            </a:extLst>
          </p:cNvPr>
          <p:cNvSpPr>
            <a:spLocks noGrp="1"/>
          </p:cNvSpPr>
          <p:nvPr>
            <p:ph type="title"/>
          </p:nvPr>
        </p:nvSpPr>
        <p:spPr>
          <a:xfrm>
            <a:off x="804998" y="798445"/>
            <a:ext cx="4803636" cy="1311664"/>
          </a:xfrm>
        </p:spPr>
        <p:txBody>
          <a:bodyPr>
            <a:normAutofit/>
          </a:bodyPr>
          <a:lstStyle/>
          <a:p>
            <a:r>
              <a:rPr lang="en-US" b="1" dirty="0">
                <a:solidFill>
                  <a:srgbClr val="000000"/>
                </a:solidFill>
              </a:rPr>
              <a:t>Basic errors</a:t>
            </a:r>
          </a:p>
        </p:txBody>
      </p:sp>
      <p:sp>
        <p:nvSpPr>
          <p:cNvPr id="3" name="Content Placeholder 2">
            <a:extLst>
              <a:ext uri="{FF2B5EF4-FFF2-40B4-BE49-F238E27FC236}">
                <a16:creationId xmlns:a16="http://schemas.microsoft.com/office/drawing/2014/main" id="{AC13F194-BAF9-6547-B74E-AC2964354DEC}"/>
              </a:ext>
            </a:extLst>
          </p:cNvPr>
          <p:cNvSpPr>
            <a:spLocks noGrp="1"/>
          </p:cNvSpPr>
          <p:nvPr>
            <p:ph idx="1"/>
          </p:nvPr>
        </p:nvSpPr>
        <p:spPr>
          <a:xfrm>
            <a:off x="412085" y="2270725"/>
            <a:ext cx="5553286" cy="3788830"/>
          </a:xfrm>
        </p:spPr>
        <p:txBody>
          <a:bodyPr anchor="ctr">
            <a:normAutofit fontScale="92500" lnSpcReduction="20000"/>
          </a:bodyPr>
          <a:lstStyle/>
          <a:p>
            <a:r>
              <a:rPr lang="en-US" sz="2400" dirty="0">
                <a:solidFill>
                  <a:srgbClr val="000000"/>
                </a:solidFill>
              </a:rPr>
              <a:t>Not answering the questions asked sufficiently, or clearly: </a:t>
            </a:r>
            <a:r>
              <a:rPr lang="en-US" sz="2400" b="1" i="1" dirty="0">
                <a:solidFill>
                  <a:srgbClr val="000000"/>
                </a:solidFill>
              </a:rPr>
              <a:t>Coventry City Council x V, Y and Z </a:t>
            </a:r>
            <a:r>
              <a:rPr lang="en-US" sz="2400" dirty="0">
                <a:solidFill>
                  <a:srgbClr val="000000"/>
                </a:solidFill>
              </a:rPr>
              <a:t>[2011] 1 FLR 1045</a:t>
            </a:r>
          </a:p>
          <a:p>
            <a:r>
              <a:rPr lang="en-US" sz="2400" dirty="0">
                <a:solidFill>
                  <a:srgbClr val="000000"/>
                </a:solidFill>
              </a:rPr>
              <a:t>“indigestible” </a:t>
            </a:r>
            <a:r>
              <a:rPr lang="en-GB" sz="2400" dirty="0">
                <a:solidFill>
                  <a:srgbClr val="000000"/>
                </a:solidFill>
              </a:rPr>
              <a:t>“completely fails to address the issue in any meaningful way”.</a:t>
            </a:r>
          </a:p>
          <a:p>
            <a:r>
              <a:rPr lang="en-US" sz="2400" dirty="0">
                <a:solidFill>
                  <a:srgbClr val="000000"/>
                </a:solidFill>
              </a:rPr>
              <a:t>“</a:t>
            </a:r>
            <a:r>
              <a:rPr lang="en-GB" sz="2400" dirty="0">
                <a:solidFill>
                  <a:srgbClr val="000000"/>
                </a:solidFill>
              </a:rPr>
              <a:t>I would have expected that in an expert report such as this the expert would have defined terms and referred to relevant literature on the topic – for example by explaining what fabricated illness is and what he had been looking for as he trawled through these medical records. All of this is completely absent from the report”. HHJ Bellamy</a:t>
            </a:r>
          </a:p>
          <a:p>
            <a:pPr marL="0" indent="0">
              <a:buNone/>
            </a:pPr>
            <a:endParaRPr lang="en-US" sz="1700" dirty="0">
              <a:solidFill>
                <a:srgbClr val="000000"/>
              </a:solidFill>
            </a:endParaRPr>
          </a:p>
        </p:txBody>
      </p:sp>
    </p:spTree>
    <p:extLst>
      <p:ext uri="{BB962C8B-B14F-4D97-AF65-F5344CB8AC3E}">
        <p14:creationId xmlns:p14="http://schemas.microsoft.com/office/powerpoint/2010/main" val="1701507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4590E-65D2-1148-81ED-2F53A4C731B2}"/>
              </a:ext>
            </a:extLst>
          </p:cNvPr>
          <p:cNvSpPr>
            <a:spLocks noGrp="1"/>
          </p:cNvSpPr>
          <p:nvPr>
            <p:ph type="title"/>
          </p:nvPr>
        </p:nvSpPr>
        <p:spPr/>
        <p:txBody>
          <a:bodyPr/>
          <a:lstStyle/>
          <a:p>
            <a:r>
              <a:rPr lang="en-US" b="1" dirty="0"/>
              <a:t>Basic errors</a:t>
            </a:r>
          </a:p>
        </p:txBody>
      </p:sp>
      <p:sp>
        <p:nvSpPr>
          <p:cNvPr id="3" name="Content Placeholder 2">
            <a:extLst>
              <a:ext uri="{FF2B5EF4-FFF2-40B4-BE49-F238E27FC236}">
                <a16:creationId xmlns:a16="http://schemas.microsoft.com/office/drawing/2014/main" id="{1AA20BBD-C37B-944C-B388-B622F55A77B4}"/>
              </a:ext>
            </a:extLst>
          </p:cNvPr>
          <p:cNvSpPr>
            <a:spLocks noGrp="1"/>
          </p:cNvSpPr>
          <p:nvPr>
            <p:ph idx="1"/>
          </p:nvPr>
        </p:nvSpPr>
        <p:spPr/>
        <p:txBody>
          <a:bodyPr>
            <a:normAutofit fontScale="25000" lnSpcReduction="20000"/>
          </a:bodyPr>
          <a:lstStyle/>
          <a:p>
            <a:pPr marL="0" indent="0">
              <a:buNone/>
            </a:pPr>
            <a:r>
              <a:rPr lang="en-GB" sz="9600" b="1" i="1" dirty="0"/>
              <a:t>Re NL (Appeal: Interim Care Order: Facts and Reasons)</a:t>
            </a:r>
            <a:r>
              <a:rPr lang="en-GB" sz="9600" dirty="0"/>
              <a:t> [2014] 1 FLR 1384</a:t>
            </a:r>
          </a:p>
          <a:p>
            <a:pPr marL="0" indent="0" algn="just" fontAlgn="base">
              <a:buNone/>
            </a:pPr>
            <a:endParaRPr lang="en-GB" sz="9600" b="1" dirty="0"/>
          </a:p>
          <a:p>
            <a:pPr marL="0" indent="0" algn="just" fontAlgn="base">
              <a:buNone/>
            </a:pPr>
            <a:r>
              <a:rPr lang="en-GB" sz="9600" b="1" dirty="0"/>
              <a:t>“</a:t>
            </a:r>
            <a:r>
              <a:rPr lang="en-GB" sz="9600" dirty="0"/>
              <a:t>I am gravely troubled by the speed, the manner and the ambit of Dr van Rooyen’s involvement. It simply cannot be right, fair or reasonable to commission an expert to provide what may turn out to be the pivotal evidence justifying separation of a neonate from his mother in the way that happened here. </a:t>
            </a:r>
            <a:r>
              <a:rPr lang="en-GB" sz="9600" b="1" dirty="0"/>
              <a:t>It surprises and alarms me that Dr van Rooyen was asked, and was prepared, to provide a report during the course of a single working day, a terrifyingly tight timeframe, and on the basis of papers supplemented by a telephone conversation with a local authority professional who had never met the mother. </a:t>
            </a:r>
            <a:r>
              <a:rPr lang="en-GB" sz="9600" dirty="0"/>
              <a:t>I struggle to understand how Dr van Rooyen’s apparently firm opinions, adverse to the mother, could have been formed given the complete absence of any kind of discussion with her or, indeed, any communication with [the resource]. To my mind, it is quite simply unacceptable for an 'independent' expert to be instructed in the way Dr van Rooyen – to conduct such a scant inquiry in preparation for a hearing which was to have such wide ranging consequences for the child”. </a:t>
            </a:r>
            <a:r>
              <a:rPr lang="en-GB" sz="9600" dirty="0" err="1"/>
              <a:t>Pauffley</a:t>
            </a:r>
            <a:r>
              <a:rPr lang="en-GB" sz="9600" dirty="0"/>
              <a:t> J</a:t>
            </a:r>
          </a:p>
          <a:p>
            <a:pPr marL="0" indent="0" fontAlgn="base">
              <a:buNone/>
            </a:pPr>
            <a:endParaRPr lang="en-US" dirty="0"/>
          </a:p>
        </p:txBody>
      </p:sp>
    </p:spTree>
    <p:extLst>
      <p:ext uri="{BB962C8B-B14F-4D97-AF65-F5344CB8AC3E}">
        <p14:creationId xmlns:p14="http://schemas.microsoft.com/office/powerpoint/2010/main" val="3656409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DA2AA-BFB2-4B42-9B3C-28DA0E28C943}"/>
              </a:ext>
            </a:extLst>
          </p:cNvPr>
          <p:cNvSpPr>
            <a:spLocks noGrp="1"/>
          </p:cNvSpPr>
          <p:nvPr>
            <p:ph type="title"/>
          </p:nvPr>
        </p:nvSpPr>
        <p:spPr/>
        <p:txBody>
          <a:bodyPr/>
          <a:lstStyle/>
          <a:p>
            <a:r>
              <a:rPr lang="en-US" b="1">
                <a:latin typeface="+mn-lt"/>
                <a:cs typeface="Times New Roman" panose="02020603050405020304" pitchFamily="18" charset="0"/>
              </a:rPr>
              <a:t>Basic errors</a:t>
            </a:r>
            <a:endParaRPr lang="en-US" b="1" dirty="0">
              <a:latin typeface="+mn-lt"/>
              <a:cs typeface="Times New Roman" panose="02020603050405020304" pitchFamily="18" charset="0"/>
            </a:endParaRPr>
          </a:p>
        </p:txBody>
      </p:sp>
      <p:sp>
        <p:nvSpPr>
          <p:cNvPr id="3" name="Content Placeholder 2">
            <a:extLst>
              <a:ext uri="{FF2B5EF4-FFF2-40B4-BE49-F238E27FC236}">
                <a16:creationId xmlns:a16="http://schemas.microsoft.com/office/drawing/2014/main" id="{CD7C07D6-F32E-7344-A3F8-64084BA02C91}"/>
              </a:ext>
            </a:extLst>
          </p:cNvPr>
          <p:cNvSpPr>
            <a:spLocks noGrp="1"/>
          </p:cNvSpPr>
          <p:nvPr>
            <p:ph idx="1"/>
          </p:nvPr>
        </p:nvSpPr>
        <p:spPr/>
        <p:txBody>
          <a:bodyPr>
            <a:normAutofit fontScale="25000" lnSpcReduction="20000"/>
          </a:bodyPr>
          <a:lstStyle/>
          <a:p>
            <a:pPr marL="0" indent="0" algn="just">
              <a:buNone/>
            </a:pPr>
            <a:r>
              <a:rPr lang="en-US" sz="9600" b="1" i="1" dirty="0">
                <a:cs typeface="Times New Roman" panose="02020603050405020304" pitchFamily="18" charset="0"/>
              </a:rPr>
              <a:t>Re F </a:t>
            </a:r>
            <a:r>
              <a:rPr lang="en-US" sz="9600" dirty="0">
                <a:cs typeface="Times New Roman" panose="02020603050405020304" pitchFamily="18" charset="0"/>
              </a:rPr>
              <a:t>[2016] EWHC 2149- a manipulation of material</a:t>
            </a:r>
          </a:p>
          <a:p>
            <a:pPr marL="0" indent="0" algn="just" fontAlgn="base">
              <a:buNone/>
            </a:pPr>
            <a:endParaRPr lang="en-US" sz="9600" dirty="0">
              <a:cs typeface="Times New Roman" panose="02020603050405020304" pitchFamily="18" charset="0"/>
            </a:endParaRPr>
          </a:p>
          <a:p>
            <a:pPr marL="0" indent="0" algn="just" fontAlgn="base">
              <a:buNone/>
            </a:pPr>
            <a:r>
              <a:rPr lang="en-GB" sz="9600" dirty="0">
                <a:cs typeface="Times New Roman" panose="02020603050405020304" pitchFamily="18" charset="0"/>
              </a:rPr>
              <a:t>“The overall impression is of an expert who </a:t>
            </a:r>
            <a:r>
              <a:rPr lang="en-GB" sz="9600" b="1" dirty="0">
                <a:cs typeface="Times New Roman" panose="02020603050405020304" pitchFamily="18" charset="0"/>
              </a:rPr>
              <a:t>is overreaching his material, in the sense that whilst much of it is rooted in genuine reliable secure evidence, it is represented in such a way that it is designed to give it its maximum forensic impact. That involves a manipulation of material which is wholly unacceptable and, at very least, falls far below the standard that any court is entitled to expect of any expert witness.</a:t>
            </a:r>
            <a:r>
              <a:rPr lang="en-GB" sz="9600" dirty="0">
                <a:cs typeface="Times New Roman" panose="02020603050405020304" pitchFamily="18" charset="0"/>
              </a:rPr>
              <a:t> …Moreover, it is manifestly unfair to the mother, who it should be emphasised is battling to achieve the care of her children whilst trying to manage life with diagnosed PTSD. Ipso facto this is a case of unique gravity and importance. Common law principles of fairness and justice demand, as do Arts 6 and 8 of the European Convention for the Protection of Human Rights and Fundamental Freedoms 1950 (the European Convention), a process in which both the children and the parents can properly participate in a real sense which respects their autonomy. Dr Harper's professional failure here compromised the fairness of the process for both mother and children”. Hayden J</a:t>
            </a:r>
          </a:p>
          <a:p>
            <a:pPr marL="0" indent="0" fontAlgn="base">
              <a:buNone/>
            </a:pPr>
            <a:endParaRPr lang="en-GB" dirty="0"/>
          </a:p>
          <a:p>
            <a:pPr marL="0" indent="0">
              <a:buNone/>
            </a:pPr>
            <a:endParaRPr lang="en-US" dirty="0"/>
          </a:p>
        </p:txBody>
      </p:sp>
    </p:spTree>
    <p:extLst>
      <p:ext uri="{BB962C8B-B14F-4D97-AF65-F5344CB8AC3E}">
        <p14:creationId xmlns:p14="http://schemas.microsoft.com/office/powerpoint/2010/main" val="508444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08D3D-5881-C644-8464-2950D549DFF9}"/>
              </a:ext>
            </a:extLst>
          </p:cNvPr>
          <p:cNvSpPr>
            <a:spLocks noGrp="1"/>
          </p:cNvSpPr>
          <p:nvPr>
            <p:ph type="title"/>
          </p:nvPr>
        </p:nvSpPr>
        <p:spPr/>
        <p:txBody>
          <a:bodyPr/>
          <a:lstStyle/>
          <a:p>
            <a:r>
              <a:rPr lang="en-US" b="1" dirty="0"/>
              <a:t>Analysis-differential diagnosis</a:t>
            </a:r>
          </a:p>
        </p:txBody>
      </p:sp>
      <p:sp>
        <p:nvSpPr>
          <p:cNvPr id="3" name="Content Placeholder 2">
            <a:extLst>
              <a:ext uri="{FF2B5EF4-FFF2-40B4-BE49-F238E27FC236}">
                <a16:creationId xmlns:a16="http://schemas.microsoft.com/office/drawing/2014/main" id="{06A96F3A-295A-2942-A5B8-FDD433E4F566}"/>
              </a:ext>
            </a:extLst>
          </p:cNvPr>
          <p:cNvSpPr>
            <a:spLocks noGrp="1"/>
          </p:cNvSpPr>
          <p:nvPr>
            <p:ph idx="1"/>
          </p:nvPr>
        </p:nvSpPr>
        <p:spPr>
          <a:xfrm>
            <a:off x="678712" y="1527913"/>
            <a:ext cx="10515600" cy="4351338"/>
          </a:xfrm>
        </p:spPr>
        <p:txBody>
          <a:bodyPr>
            <a:normAutofit fontScale="85000" lnSpcReduction="20000"/>
          </a:bodyPr>
          <a:lstStyle/>
          <a:p>
            <a:pPr marL="0" indent="0" algn="just" fontAlgn="base">
              <a:buNone/>
            </a:pPr>
            <a:r>
              <a:rPr lang="en-GB" sz="3200" b="1" i="1" dirty="0"/>
              <a:t>Oldham Metropolitan Borough Council v GW and PW </a:t>
            </a:r>
            <a:r>
              <a:rPr lang="en-GB" sz="3200" dirty="0"/>
              <a:t>[2007] 2 FLR 597 </a:t>
            </a:r>
          </a:p>
          <a:p>
            <a:pPr marL="0" indent="0" algn="just" fontAlgn="base">
              <a:buNone/>
            </a:pPr>
            <a:r>
              <a:rPr lang="en-GB" sz="3000" b="1" dirty="0"/>
              <a:t>“</a:t>
            </a:r>
            <a:r>
              <a:rPr lang="en-GB" sz="3000" dirty="0"/>
              <a:t> </a:t>
            </a:r>
            <a:r>
              <a:rPr lang="en-GB" sz="3000" b="1" dirty="0"/>
              <a:t>I have also come to the clear conclusion that experts should be asked not only whether their opinion is mainstream or orthodox (as they were in this case) and what the range of orthodox opinions might be, but also whether within that range of opinions the answer might be that the cause of an injury is unknown, highlighting the unusual features of the case that may indicate contrary interpretations. In essence, they should take the court through the differential diagnosis highlighting any contradictory or inconsistent features</a:t>
            </a:r>
            <a:r>
              <a:rPr lang="en-GB" sz="3000" dirty="0"/>
              <a:t>. This balance sheet approach is used in many expert disciplines and areas of litigation and is almost universally of assistance. The court and experts generally may have become too focused in trying to reach agreed solutions to difficult problems. Experts are asked to inform the court of their agreements and their disagreements: the latter can often be as important as the former”. Ryder J</a:t>
            </a:r>
          </a:p>
          <a:p>
            <a:pPr fontAlgn="base"/>
            <a:endParaRPr lang="en-GB" b="1" dirty="0"/>
          </a:p>
          <a:p>
            <a:endParaRPr lang="en-US" dirty="0"/>
          </a:p>
        </p:txBody>
      </p:sp>
    </p:spTree>
    <p:extLst>
      <p:ext uri="{BB962C8B-B14F-4D97-AF65-F5344CB8AC3E}">
        <p14:creationId xmlns:p14="http://schemas.microsoft.com/office/powerpoint/2010/main" val="2293203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E8581-32C9-E54F-BA0A-247595FDEA26}"/>
              </a:ext>
            </a:extLst>
          </p:cNvPr>
          <p:cNvSpPr>
            <a:spLocks noGrp="1"/>
          </p:cNvSpPr>
          <p:nvPr>
            <p:ph type="title"/>
          </p:nvPr>
        </p:nvSpPr>
        <p:spPr/>
        <p:txBody>
          <a:bodyPr/>
          <a:lstStyle/>
          <a:p>
            <a:r>
              <a:rPr lang="en-US" b="1" dirty="0"/>
              <a:t>Analysis- a controversial hypothesis</a:t>
            </a:r>
          </a:p>
        </p:txBody>
      </p:sp>
      <p:sp>
        <p:nvSpPr>
          <p:cNvPr id="3" name="Content Placeholder 2">
            <a:extLst>
              <a:ext uri="{FF2B5EF4-FFF2-40B4-BE49-F238E27FC236}">
                <a16:creationId xmlns:a16="http://schemas.microsoft.com/office/drawing/2014/main" id="{432CF309-1DD5-A444-A1A8-8E46EB7E5DA4}"/>
              </a:ext>
            </a:extLst>
          </p:cNvPr>
          <p:cNvSpPr>
            <a:spLocks noGrp="1"/>
          </p:cNvSpPr>
          <p:nvPr>
            <p:ph idx="1"/>
          </p:nvPr>
        </p:nvSpPr>
        <p:spPr/>
        <p:txBody>
          <a:bodyPr>
            <a:normAutofit lnSpcReduction="10000"/>
          </a:bodyPr>
          <a:lstStyle/>
          <a:p>
            <a:pPr marL="0" indent="0" algn="just">
              <a:buNone/>
            </a:pPr>
            <a:r>
              <a:rPr lang="en-GB" sz="2400" b="1" i="1" dirty="0"/>
              <a:t>Re AB </a:t>
            </a:r>
            <a:r>
              <a:rPr lang="en-GB" sz="2400" dirty="0"/>
              <a:t>[1995] 1 FLR 181</a:t>
            </a:r>
          </a:p>
          <a:p>
            <a:pPr marL="0" indent="0" algn="just">
              <a:buNone/>
            </a:pPr>
            <a:r>
              <a:rPr lang="en-US" sz="2400" dirty="0"/>
              <a:t>“</a:t>
            </a:r>
            <a:r>
              <a:rPr lang="en-GB" sz="2400" dirty="0"/>
              <a:t>There are sometimes cases in which there is a genuine disagreement on a scientific or medical issue, or where it is necessary for a party to advance a particular hypothesis to explain a given set of facts. Where that occurs, the judge will have to resolve the issue which is raised. Two points must be made. In my view, </a:t>
            </a:r>
            <a:r>
              <a:rPr lang="en-GB" sz="2400" b="1" dirty="0"/>
              <a:t>the expert who advances such a hypothesis owes a very heavy duty to explain to the court that what he is advancing is a hypothesis, that it is controversial (if it is) and to place before the court all the material which contradicts the hypothesis. Secondly, he must make all his material available to the other experts in the case</a:t>
            </a:r>
            <a:r>
              <a:rPr lang="en-GB" sz="2400" dirty="0"/>
              <a:t>. It is the common experience of the courts that the better the experts the more limited their areas of disagreement, and in the forensic context of a contested case relating to children, the objective of the lawyers and the experts should always be to limit the ambit of disagreement on medical issues to the minimum”. Wall </a:t>
            </a:r>
            <a:r>
              <a:rPr lang="en-GB" dirty="0"/>
              <a:t>J</a:t>
            </a:r>
          </a:p>
        </p:txBody>
      </p:sp>
    </p:spTree>
    <p:extLst>
      <p:ext uri="{BB962C8B-B14F-4D97-AF65-F5344CB8AC3E}">
        <p14:creationId xmlns:p14="http://schemas.microsoft.com/office/powerpoint/2010/main" val="1246880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78418-164F-C540-8959-20AFD8CDA420}"/>
              </a:ext>
            </a:extLst>
          </p:cNvPr>
          <p:cNvSpPr>
            <a:spLocks noGrp="1"/>
          </p:cNvSpPr>
          <p:nvPr>
            <p:ph type="title"/>
          </p:nvPr>
        </p:nvSpPr>
        <p:spPr>
          <a:xfrm>
            <a:off x="648929" y="629266"/>
            <a:ext cx="3505495" cy="1622321"/>
          </a:xfrm>
        </p:spPr>
        <p:txBody>
          <a:bodyPr>
            <a:normAutofit/>
          </a:bodyPr>
          <a:lstStyle/>
          <a:p>
            <a:r>
              <a:rPr lang="en-US" b="1"/>
              <a:t>The dogmatic expert</a:t>
            </a:r>
            <a:endParaRPr lang="en-US" b="1" dirty="0"/>
          </a:p>
        </p:txBody>
      </p:sp>
      <p:sp>
        <p:nvSpPr>
          <p:cNvPr id="3" name="Content Placeholder 2">
            <a:extLst>
              <a:ext uri="{FF2B5EF4-FFF2-40B4-BE49-F238E27FC236}">
                <a16:creationId xmlns:a16="http://schemas.microsoft.com/office/drawing/2014/main" id="{CFE1C68D-B553-C548-B28E-BBFFD5AEFEAC}"/>
              </a:ext>
            </a:extLst>
          </p:cNvPr>
          <p:cNvSpPr>
            <a:spLocks noGrp="1"/>
          </p:cNvSpPr>
          <p:nvPr>
            <p:ph idx="1"/>
          </p:nvPr>
        </p:nvSpPr>
        <p:spPr>
          <a:xfrm>
            <a:off x="648931" y="2438400"/>
            <a:ext cx="3505494" cy="3785419"/>
          </a:xfrm>
        </p:spPr>
        <p:txBody>
          <a:bodyPr>
            <a:normAutofit/>
          </a:bodyPr>
          <a:lstStyle/>
          <a:p>
            <a:pPr marL="0" indent="0" fontAlgn="base">
              <a:buNone/>
            </a:pPr>
            <a:r>
              <a:rPr lang="en-GB" sz="2000" dirty="0"/>
              <a:t> </a:t>
            </a:r>
          </a:p>
          <a:p>
            <a:endParaRPr lang="en-GB" sz="2000" dirty="0"/>
          </a:p>
          <a:p>
            <a:pPr marL="0" indent="0" fontAlgn="base">
              <a:buNone/>
            </a:pPr>
            <a:r>
              <a:rPr lang="en-GB" sz="2000" dirty="0"/>
              <a:t> </a:t>
            </a:r>
          </a:p>
          <a:p>
            <a:endParaRPr lang="en-US" sz="2000" dirty="0"/>
          </a:p>
        </p:txBody>
      </p:sp>
      <p:sp>
        <p:nvSpPr>
          <p:cNvPr id="28" name="Rectangle 1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with low confidence">
            <a:extLst>
              <a:ext uri="{FF2B5EF4-FFF2-40B4-BE49-F238E27FC236}">
                <a16:creationId xmlns:a16="http://schemas.microsoft.com/office/drawing/2014/main" id="{E61F35F5-CF4A-A64E-85B4-DD4AFFF9C3D3}"/>
              </a:ext>
            </a:extLst>
          </p:cNvPr>
          <p:cNvPicPr>
            <a:picLocks noChangeAspect="1"/>
          </p:cNvPicPr>
          <p:nvPr/>
        </p:nvPicPr>
        <p:blipFill>
          <a:blip r:embed="rId2"/>
          <a:stretch>
            <a:fillRect/>
          </a:stretch>
        </p:blipFill>
        <p:spPr>
          <a:xfrm>
            <a:off x="177108" y="2751693"/>
            <a:ext cx="4118847" cy="3158832"/>
          </a:xfrm>
          <a:prstGeom prst="rect">
            <a:avLst/>
          </a:prstGeom>
          <a:effectLst/>
        </p:spPr>
      </p:pic>
      <p:sp>
        <p:nvSpPr>
          <p:cNvPr id="6" name="Rectangle 5">
            <a:extLst>
              <a:ext uri="{FF2B5EF4-FFF2-40B4-BE49-F238E27FC236}">
                <a16:creationId xmlns:a16="http://schemas.microsoft.com/office/drawing/2014/main" id="{523E870E-0312-FC47-BAF1-4D83F53E28D5}"/>
              </a:ext>
            </a:extLst>
          </p:cNvPr>
          <p:cNvSpPr/>
          <p:nvPr/>
        </p:nvSpPr>
        <p:spPr>
          <a:xfrm>
            <a:off x="5442857" y="1959430"/>
            <a:ext cx="5921828" cy="4031873"/>
          </a:xfrm>
          <a:prstGeom prst="rect">
            <a:avLst/>
          </a:prstGeom>
        </p:spPr>
        <p:txBody>
          <a:bodyPr wrap="square">
            <a:spAutoFit/>
          </a:bodyPr>
          <a:lstStyle/>
          <a:p>
            <a:pPr fontAlgn="base"/>
            <a:r>
              <a:rPr lang="en-GB" sz="3200" dirty="0"/>
              <a:t>“The court must always be on guard against the over-dogmatic expert, the expert whose reputation or amour propre is at stake, or the expert who has developed a scientific prejudice” </a:t>
            </a:r>
          </a:p>
          <a:p>
            <a:pPr fontAlgn="base"/>
            <a:r>
              <a:rPr lang="en-GB" sz="3200" b="1" i="1" dirty="0"/>
              <a:t>Re U (Serious Injury: Standard Of Proof); Re B </a:t>
            </a:r>
            <a:r>
              <a:rPr lang="en-GB" sz="3200" dirty="0"/>
              <a:t>[2004] 2 FLR 263 </a:t>
            </a:r>
          </a:p>
        </p:txBody>
      </p:sp>
    </p:spTree>
    <p:extLst>
      <p:ext uri="{BB962C8B-B14F-4D97-AF65-F5344CB8AC3E}">
        <p14:creationId xmlns:p14="http://schemas.microsoft.com/office/powerpoint/2010/main" val="3199035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1475</Words>
  <Application>Microsoft Office PowerPoint</Application>
  <PresentationFormat>Widescreen</PresentationFormat>
  <Paragraphs>53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      When expert evidence goes wrong  Lessons from the case law  </vt:lpstr>
      <vt:lpstr>PowerPoint Presentation</vt:lpstr>
      <vt:lpstr>When expert evidence goes wrong</vt:lpstr>
      <vt:lpstr>Basic errors</vt:lpstr>
      <vt:lpstr>Basic errors</vt:lpstr>
      <vt:lpstr>Basic errors</vt:lpstr>
      <vt:lpstr>Analysis-differential diagnosis</vt:lpstr>
      <vt:lpstr>Analysis- a controversial hypothesis</vt:lpstr>
      <vt:lpstr>The dogmatic expert</vt:lpstr>
      <vt:lpstr>Scientific prejudice?</vt:lpstr>
      <vt:lpstr>Scientific prejudice?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expert evidence goes wrong  Lessons from the case law</dc:title>
  <dc:creator>Microsoft Office User</dc:creator>
  <cp:lastModifiedBy>Adshead, Paula (Judicial Office)</cp:lastModifiedBy>
  <cp:revision>6</cp:revision>
  <dcterms:created xsi:type="dcterms:W3CDTF">2021-03-15T10:58:35Z</dcterms:created>
  <dcterms:modified xsi:type="dcterms:W3CDTF">2021-10-13T15:16:40Z</dcterms:modified>
</cp:coreProperties>
</file>